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68" r:id="rId3"/>
    <p:sldId id="264" r:id="rId4"/>
    <p:sldId id="469" r:id="rId5"/>
    <p:sldId id="380" r:id="rId6"/>
    <p:sldId id="488" r:id="rId7"/>
    <p:sldId id="378" r:id="rId8"/>
    <p:sldId id="298" r:id="rId9"/>
    <p:sldId id="475" r:id="rId10"/>
    <p:sldId id="471" r:id="rId11"/>
    <p:sldId id="447" r:id="rId12"/>
    <p:sldId id="449" r:id="rId13"/>
    <p:sldId id="439" r:id="rId14"/>
    <p:sldId id="720" r:id="rId15"/>
    <p:sldId id="721" r:id="rId16"/>
    <p:sldId id="482" r:id="rId17"/>
    <p:sldId id="489" r:id="rId18"/>
    <p:sldId id="472" r:id="rId19"/>
    <p:sldId id="441" r:id="rId20"/>
    <p:sldId id="462" r:id="rId21"/>
    <p:sldId id="491" r:id="rId22"/>
    <p:sldId id="483" r:id="rId23"/>
    <p:sldId id="484" r:id="rId24"/>
    <p:sldId id="446" r:id="rId25"/>
    <p:sldId id="476" r:id="rId26"/>
    <p:sldId id="454" r:id="rId27"/>
    <p:sldId id="451" r:id="rId28"/>
    <p:sldId id="452" r:id="rId29"/>
    <p:sldId id="492" r:id="rId30"/>
    <p:sldId id="458" r:id="rId31"/>
    <p:sldId id="455" r:id="rId32"/>
    <p:sldId id="493" r:id="rId33"/>
    <p:sldId id="477" r:id="rId34"/>
    <p:sldId id="438" r:id="rId35"/>
    <p:sldId id="490" r:id="rId36"/>
    <p:sldId id="406" r:id="rId37"/>
    <p:sldId id="444" r:id="rId38"/>
    <p:sldId id="445" r:id="rId39"/>
    <p:sldId id="456" r:id="rId40"/>
    <p:sldId id="457" r:id="rId41"/>
    <p:sldId id="459" r:id="rId42"/>
    <p:sldId id="722" r:id="rId43"/>
    <p:sldId id="479" r:id="rId44"/>
    <p:sldId id="460" r:id="rId45"/>
    <p:sldId id="465" r:id="rId46"/>
    <p:sldId id="466" r:id="rId47"/>
    <p:sldId id="522" r:id="rId48"/>
    <p:sldId id="480" r:id="rId49"/>
    <p:sldId id="518" r:id="rId50"/>
    <p:sldId id="481" r:id="rId51"/>
    <p:sldId id="487" r:id="rId52"/>
    <p:sldId id="261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50" autoAdjust="0"/>
    <p:restoredTop sz="95291" autoAdjust="0"/>
  </p:normalViewPr>
  <p:slideViewPr>
    <p:cSldViewPr>
      <p:cViewPr varScale="1">
        <p:scale>
          <a:sx n="71" d="100"/>
          <a:sy n="71" d="100"/>
        </p:scale>
        <p:origin x="86" y="40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25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668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458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919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81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71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76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6143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4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821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1534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934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910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68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05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8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5921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5001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0013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9243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733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908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004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3521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6826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215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6503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93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08.10.2023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1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10.png"/><Relationship Id="rId4" Type="http://schemas.openxmlformats.org/officeDocument/2006/relationships/image" Target="../media/image390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.png"/><Relationship Id="rId7" Type="http://schemas.openxmlformats.org/officeDocument/2006/relationships/image" Target="../media/image5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1.png"/><Relationship Id="rId5" Type="http://schemas.openxmlformats.org/officeDocument/2006/relationships/image" Target="../media/image540.png"/><Relationship Id="rId10" Type="http://schemas.openxmlformats.org/officeDocument/2006/relationships/image" Target="../media/image550.png"/><Relationship Id="rId4" Type="http://schemas.openxmlformats.org/officeDocument/2006/relationships/image" Target="../media/image530.png"/><Relationship Id="rId9" Type="http://schemas.openxmlformats.org/officeDocument/2006/relationships/image" Target="../media/image5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1.png"/><Relationship Id="rId11" Type="http://schemas.openxmlformats.org/officeDocument/2006/relationships/image" Target="../media/image63.png"/><Relationship Id="rId5" Type="http://schemas.openxmlformats.org/officeDocument/2006/relationships/image" Target="../media/image641.png"/><Relationship Id="rId10" Type="http://schemas.openxmlformats.org/officeDocument/2006/relationships/image" Target="../media/image87.png"/><Relationship Id="rId4" Type="http://schemas.openxmlformats.org/officeDocument/2006/relationships/image" Target="../media/image631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2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5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740.png"/><Relationship Id="rId5" Type="http://schemas.openxmlformats.org/officeDocument/2006/relationships/image" Target="../media/image71.png"/><Relationship Id="rId10" Type="http://schemas.openxmlformats.org/officeDocument/2006/relationships/image" Target="../media/image730.png"/><Relationship Id="rId4" Type="http://schemas.openxmlformats.org/officeDocument/2006/relationships/image" Target="../media/image70.png"/><Relationship Id="rId9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0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11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0.png"/><Relationship Id="rId11" Type="http://schemas.openxmlformats.org/officeDocument/2006/relationships/image" Target="../media/image610.png"/><Relationship Id="rId5" Type="http://schemas.openxmlformats.org/officeDocument/2006/relationships/image" Target="../media/image890.png"/><Relationship Id="rId10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96.emf"/><Relationship Id="rId5" Type="http://schemas.openxmlformats.org/officeDocument/2006/relationships/image" Target="../media/image97.png"/><Relationship Id="rId15" Type="http://schemas.openxmlformats.org/officeDocument/2006/relationships/image" Target="../media/image112.png"/><Relationship Id="rId10" Type="http://schemas.openxmlformats.org/officeDocument/2006/relationships/image" Target="../media/image114.png"/><Relationship Id="rId4" Type="http://schemas.openxmlformats.org/officeDocument/2006/relationships/image" Target="../media/image920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0.png"/><Relationship Id="rId9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0.emf"/><Relationship Id="rId5" Type="http://schemas.openxmlformats.org/officeDocument/2006/relationships/image" Target="../media/image10.png"/><Relationship Id="rId10" Type="http://schemas.openxmlformats.org/officeDocument/2006/relationships/image" Target="../media/image9.e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1.04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2"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142"/>
          <a:stretch/>
        </p:blipFill>
        <p:spPr>
          <a:xfrm>
            <a:off x="5519936" y="999034"/>
            <a:ext cx="6607537" cy="42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0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которых нам хватит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/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/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/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/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/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/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C95F01-FCF3-4C21-A2AC-F6BC7799CF45}"/>
              </a:ext>
            </a:extLst>
          </p:cNvPr>
          <p:cNvSpPr/>
          <p:nvPr/>
        </p:nvSpPr>
        <p:spPr>
          <a:xfrm>
            <a:off x="178750" y="140980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F076E-A5DA-495C-9C32-A66F84BA950B}"/>
              </a:ext>
            </a:extLst>
          </p:cNvPr>
          <p:cNvSpPr/>
          <p:nvPr/>
        </p:nvSpPr>
        <p:spPr>
          <a:xfrm>
            <a:off x="160791" y="4068136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/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/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06AA9C-8BBC-41AE-A422-694CAEE0BB90}"/>
              </a:ext>
            </a:extLst>
          </p:cNvPr>
          <p:cNvSpPr/>
          <p:nvPr/>
        </p:nvSpPr>
        <p:spPr>
          <a:xfrm>
            <a:off x="176468" y="2381914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/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/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/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AF7D36-2259-42BE-A98B-CC550BCFC314}"/>
              </a:ext>
            </a:extLst>
          </p:cNvPr>
          <p:cNvSpPr/>
          <p:nvPr/>
        </p:nvSpPr>
        <p:spPr>
          <a:xfrm>
            <a:off x="176468" y="5217784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305069-B860-40BE-A2A1-8CC54931808A}"/>
              </a:ext>
            </a:extLst>
          </p:cNvPr>
          <p:cNvSpPr/>
          <p:nvPr/>
        </p:nvSpPr>
        <p:spPr>
          <a:xfrm>
            <a:off x="160791" y="6057065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2995258" y="1074182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58" y="1074182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2783632" y="1991973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991973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3274687" y="3997743"/>
                <a:ext cx="6235810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687" y="3997743"/>
                <a:ext cx="6235810" cy="81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3138972" y="5091524"/>
                <a:ext cx="6369885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∗1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72" y="5091524"/>
                <a:ext cx="6369885" cy="817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2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199293" y="5694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Как бы нам это упростить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00" y="897006"/>
                <a:ext cx="8486789" cy="202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/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C1E0D04D-1368-439C-A128-DE9990B2E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192" y="4581128"/>
                <a:ext cx="4808688" cy="1988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/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D0155502-D59E-9DB7-43B5-8347D1C95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92" y="2696001"/>
                <a:ext cx="4459939" cy="181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/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85445D7-C0A8-EFE2-0694-0E4F730A8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47" y="3018341"/>
                <a:ext cx="2983381" cy="1396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/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A330AD9-162B-DD6B-45B6-B6777AF29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507" y="2946333"/>
                <a:ext cx="3475310" cy="1396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/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3200" i="1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F8924EF9-3FE5-5B6F-7B18-9211DC5E1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8" y="4397973"/>
                <a:ext cx="3171958" cy="19341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/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FC1D06-AF68-FAEE-9C17-D4E514EC4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869160"/>
                <a:ext cx="2094932" cy="12618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4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918" y="968169"/>
                <a:ext cx="2983381" cy="1396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523" y="2361702"/>
                <a:ext cx="3475310" cy="1396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819509"/>
                <a:ext cx="3126240" cy="1027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315560" y="3296928"/>
                <a:ext cx="5329088" cy="1274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0" y="3296928"/>
                <a:ext cx="5329088" cy="1274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622983" y="515665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sz="36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83" y="5156650"/>
                <a:ext cx="4946034" cy="844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5C3A8EB5-B4BD-EE3A-11E2-5C48F170FCEE}"/>
                  </a:ext>
                </a:extLst>
              </p:cNvPr>
              <p:cNvSpPr/>
              <p:nvPr/>
            </p:nvSpPr>
            <p:spPr>
              <a:xfrm>
                <a:off x="382597" y="1124744"/>
                <a:ext cx="6235810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5C3A8EB5-B4BD-EE3A-11E2-5C48F170F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7" y="1124744"/>
                <a:ext cx="6235810" cy="8179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D4AC8B2-FE33-1EC6-66B5-ED2F03602650}"/>
                  </a:ext>
                </a:extLst>
              </p:cNvPr>
              <p:cNvSpPr/>
              <p:nvPr/>
            </p:nvSpPr>
            <p:spPr>
              <a:xfrm>
                <a:off x="315560" y="2106090"/>
                <a:ext cx="6369885" cy="81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∗1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D4AC8B2-FE33-1EC6-66B5-ED2F03602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60" y="2106090"/>
                <a:ext cx="6369885" cy="8179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4919" y="1246413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343472" y="2227220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343472" y="3177183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39416" y="4342765"/>
            <a:ext cx="5256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0" y="2226995"/>
            <a:ext cx="1440160" cy="18002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26082" y="4126635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85" y="1412776"/>
            <a:ext cx="3977641" cy="397764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542" y="2495372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250282" y="5614059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733890" y="4678323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159896" y="2132856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367808" y="2780928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07768" y="3501008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24" y="2780928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680" y="2780928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799856" y="393305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35360" y="1124744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9814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8" grpId="0"/>
      <p:bldP spid="19" grpId="0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984B92-C2D4-04DC-4771-B57C5FFC2659}"/>
              </a:ext>
            </a:extLst>
          </p:cNvPr>
          <p:cNvSpPr/>
          <p:nvPr/>
        </p:nvSpPr>
        <p:spPr>
          <a:xfrm>
            <a:off x="479376" y="1484784"/>
            <a:ext cx="1130525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Цифрам /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хочется нелинейную зависимость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911424" y="1340768"/>
            <a:ext cx="2610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a typeface="Verdana" panose="020B0604030504040204" pitchFamily="34" charset="0"/>
              </a:rPr>
              <a:t>Ряды Тейлора</a:t>
            </a:r>
            <a:endParaRPr lang="ru-RU" sz="4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301882" y="4261221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Ряды Фурье</a:t>
            </a:r>
            <a:endParaRPr lang="ru-RU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166771" y="1920699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301882" y="4883504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  <a:blipFill>
                <a:blip r:embed="rId8"/>
                <a:stretch>
                  <a:fillRect t="-7051" r="-195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4000" dirty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788"/>
          <a:stretch/>
        </p:blipFill>
        <p:spPr>
          <a:xfrm>
            <a:off x="6721770" y="1039863"/>
            <a:ext cx="5167695" cy="32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категориальные признаки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20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99506"/>
              </p:ext>
            </p:extLst>
          </p:nvPr>
        </p:nvGraphicFramePr>
        <p:xfrm>
          <a:off x="5951984" y="2406978"/>
          <a:ext cx="1937515" cy="279255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37515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32552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2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42541"/>
              </p:ext>
            </p:extLst>
          </p:nvPr>
        </p:nvGraphicFramePr>
        <p:xfrm>
          <a:off x="8006920" y="2387637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3071664" y="906385"/>
            <a:ext cx="5545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736E272-F466-4231-9568-1F389F0CE547}"/>
              </a:ext>
            </a:extLst>
          </p:cNvPr>
          <p:cNvSpPr/>
          <p:nvPr/>
        </p:nvSpPr>
        <p:spPr>
          <a:xfrm>
            <a:off x="411909" y="4277303"/>
            <a:ext cx="53240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Иногда рекомендуют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сокращать количество столбцов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1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тогда «крайний» столбец «прячется в смещение» </a:t>
            </a:r>
          </a:p>
        </p:txBody>
      </p:sp>
    </p:spTree>
    <p:extLst>
      <p:ext uri="{BB962C8B-B14F-4D97-AF65-F5344CB8AC3E}">
        <p14:creationId xmlns:p14="http://schemas.microsoft.com/office/powerpoint/2010/main" val="40198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5544E2-2D47-43B9-B30C-3B83A669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D5AC5D-95EF-4614-B03F-430714FBF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ED4010-A308-4DD4-B953-35C2A64EC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081D050-EFE1-49BF-B299-FDC0FAD8D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712"/>
            <a:ext cx="12192000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631504" y="1124744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035967-A7D7-513F-367A-57BACFBA9E0E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5564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learning rate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  <a:blipFill>
                <a:blip r:embed="rId11"/>
                <a:stretch>
                  <a:fillRect t="-13953" r="-1018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  <a:blipFill>
                <a:blip r:embed="rId12"/>
                <a:stretch>
                  <a:fillRect l="-1875" t="-7006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  <a:blipFill>
                <a:blip r:embed="rId13"/>
                <a:stretch>
                  <a:fillRect l="-1408" t="-15116" r="-228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Аналогии из «реальной жизни»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48" y="1068138"/>
            <a:ext cx="4125559" cy="2739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30854"/>
          <a:stretch/>
        </p:blipFill>
        <p:spPr>
          <a:xfrm>
            <a:off x="115459" y="3977482"/>
            <a:ext cx="5649984" cy="2331838"/>
          </a:xfrm>
          <a:prstGeom prst="rect">
            <a:avLst/>
          </a:prstGeom>
        </p:spPr>
      </p:pic>
      <p:pic>
        <p:nvPicPr>
          <p:cNvPr id="1026" name="Picture 2" descr="Gradient Descent Algorithm – Optimization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91066"/>
            <a:ext cx="6120275" cy="31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79776" y="6309320"/>
            <a:ext cx="237626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https://загуглил</a:t>
            </a:r>
          </a:p>
        </p:txBody>
      </p:sp>
    </p:spTree>
    <p:extLst>
      <p:ext uri="{BB962C8B-B14F-4D97-AF65-F5344CB8AC3E}">
        <p14:creationId xmlns:p14="http://schemas.microsoft.com/office/powerpoint/2010/main" val="193886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49C7D7-3E68-3E71-69F0-6F2AAD63C549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980728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23" t="-11957" r="-2482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</p:spTree>
    <p:extLst>
      <p:ext uri="{BB962C8B-B14F-4D97-AF65-F5344CB8AC3E}">
        <p14:creationId xmlns:p14="http://schemas.microsoft.com/office/powerpoint/2010/main" val="7262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5236" y="-100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72817" y="971887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Stable Diffusion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2802365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prompt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'Gradient descent,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hd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high quality, realistic'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1753" y="4138432"/>
            <a:ext cx="539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negative_prompt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'ugly, letters, monochrome,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lowres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bad anatomy, worst quality, low quality, crop, watermark, (out of frame)'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1419"/>
            <a:ext cx="5587008" cy="55870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9376" y="1466298"/>
            <a:ext cx="5253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"dreamlike-art/dreamlike-photoreal-2.0"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5382EE-33B1-E81E-BEC3-59CBA209B257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431704" y="2060848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573016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29309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1487488" y="1904210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28971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33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2639616" y="4539"/>
            <a:ext cx="69847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Збс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1C183E4-EE0D-AFB4-A195-FA28BA66D4D0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487488" y="24408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5CDD-6BE5-4F9D-A03B-B9190951C8C7}"/>
              </a:ext>
            </a:extLst>
          </p:cNvPr>
          <p:cNvSpPr/>
          <p:nvPr/>
        </p:nvSpPr>
        <p:spPr>
          <a:xfrm>
            <a:off x="6672064" y="2227175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15680" y="1628800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17430" y="242433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069462" y="242409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663648" y="24240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15680" y="24177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17430" y="31819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069462" y="3181747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663648" y="318174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15680" y="31754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17430" y="393963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069462" y="39393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663648" y="393940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15680" y="3933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17430" y="469728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069462" y="469704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663648" y="46970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15680" y="4697051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5382EE-33B1-E81E-BEC3-59CBA209B257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1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8595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Выбор модели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4367808" y="1556792"/>
            <a:ext cx="4219866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5591944" y="5085184"/>
            <a:ext cx="884401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340768"/>
            <a:ext cx="4736289" cy="187220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196752"/>
            <a:ext cx="3528392" cy="217671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4293096"/>
            <a:ext cx="4752528" cy="187862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224" y="4437112"/>
            <a:ext cx="3371997" cy="22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-946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/>
              <p:nvPr/>
            </p:nvSpPr>
            <p:spPr>
              <a:xfrm>
                <a:off x="407368" y="1412776"/>
                <a:ext cx="11093100" cy="1021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{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}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2BC8CCBF-FFBE-4DD5-964D-BD54EDE39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412776"/>
                <a:ext cx="11093100" cy="10218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3645024"/>
                <a:ext cx="5998950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99616" y="29159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73216"/>
                <a:ext cx="6116033" cy="987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2015104" y="455286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1996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/>
              <p:nvPr/>
            </p:nvSpPr>
            <p:spPr>
              <a:xfrm>
                <a:off x="2823800" y="1690468"/>
                <a:ext cx="5998950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477197C-F0F1-413D-BB20-FF75C0158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00" y="1690468"/>
                <a:ext cx="5998950" cy="987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919536" y="980728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(L2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/>
              <p:nvPr/>
            </p:nvSpPr>
            <p:spPr>
              <a:xfrm>
                <a:off x="2885590" y="4333973"/>
                <a:ext cx="6116033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CBDD43FD-B857-481B-B606-93C13A5DA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590" y="4333973"/>
                <a:ext cx="6116033" cy="987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1991544" y="3717032"/>
            <a:ext cx="888436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/>
              <p:nvPr/>
            </p:nvSpPr>
            <p:spPr>
              <a:xfrm>
                <a:off x="6789948" y="2557519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6D01057-6C29-4B66-B985-CF64901CD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948" y="2557519"/>
                <a:ext cx="2746052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/>
              <p:nvPr/>
            </p:nvSpPr>
            <p:spPr>
              <a:xfrm>
                <a:off x="612282" y="2690690"/>
                <a:ext cx="5671424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9F687C-7528-4025-8266-BBE2BD7E4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82" y="2690690"/>
                <a:ext cx="5671424" cy="890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/>
              <p:nvPr/>
            </p:nvSpPr>
            <p:spPr>
              <a:xfrm>
                <a:off x="767408" y="5229200"/>
                <a:ext cx="5938612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5140A1-D0DB-4C2A-B0AA-D81ED56A4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5229200"/>
                <a:ext cx="5938612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/>
              <p:nvPr/>
            </p:nvSpPr>
            <p:spPr>
              <a:xfrm>
                <a:off x="7118202" y="5211427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5A706376-B4E9-4A9F-9800-F642F5506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202" y="5211427"/>
                <a:ext cx="2746052" cy="10331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7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35560" y="20464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695400" y="1124744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71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853074" y="1113481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9C8C3002-68A5-4757-B540-279BA4FB3B05}"/>
              </a:ext>
            </a:extLst>
          </p:cNvPr>
          <p:cNvCxnSpPr>
            <a:cxnSpLocks/>
          </p:cNvCxnSpPr>
          <p:nvPr/>
        </p:nvCxnSpPr>
        <p:spPr>
          <a:xfrm flipV="1">
            <a:off x="1214952" y="2160148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44C2FD9-DFF4-4A53-88F3-9DBC8F299C99}"/>
              </a:ext>
            </a:extLst>
          </p:cNvPr>
          <p:cNvCxnSpPr>
            <a:cxnSpLocks/>
          </p:cNvCxnSpPr>
          <p:nvPr/>
        </p:nvCxnSpPr>
        <p:spPr>
          <a:xfrm>
            <a:off x="138223" y="4824444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/>
              <p:nvPr/>
            </p:nvSpPr>
            <p:spPr>
              <a:xfrm>
                <a:off x="4977698" y="479449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FDDECC9-A0E6-4571-BF5F-E9F32418E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98" y="479449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/>
              <p:nvPr/>
            </p:nvSpPr>
            <p:spPr>
              <a:xfrm>
                <a:off x="559674" y="2003507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80B8C0A4-EF1A-4075-BDDC-3A1820598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74" y="2003507"/>
                <a:ext cx="67601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1662F511-218A-4365-8760-D94BEB468371}"/>
              </a:ext>
            </a:extLst>
          </p:cNvPr>
          <p:cNvCxnSpPr>
            <a:cxnSpLocks/>
          </p:cNvCxnSpPr>
          <p:nvPr/>
        </p:nvCxnSpPr>
        <p:spPr>
          <a:xfrm flipV="1">
            <a:off x="7260233" y="2101886"/>
            <a:ext cx="0" cy="36841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746368C5-D7EC-40C3-9C6D-53201CFFC3C2}"/>
              </a:ext>
            </a:extLst>
          </p:cNvPr>
          <p:cNvCxnSpPr>
            <a:cxnSpLocks/>
          </p:cNvCxnSpPr>
          <p:nvPr/>
        </p:nvCxnSpPr>
        <p:spPr>
          <a:xfrm>
            <a:off x="6183504" y="4766182"/>
            <a:ext cx="554122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/>
              <p:nvPr/>
            </p:nvSpPr>
            <p:spPr>
              <a:xfrm>
                <a:off x="11071033" y="4918911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84443D2-B0F4-4033-84E5-CD442F6B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033" y="4918911"/>
                <a:ext cx="6760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/>
              <p:nvPr/>
            </p:nvSpPr>
            <p:spPr>
              <a:xfrm>
                <a:off x="6658443" y="1988455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4B04A2E0-D9FE-464E-9A4A-3F270A76F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43" y="1988455"/>
                <a:ext cx="67601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/>
              <p:nvPr/>
            </p:nvSpPr>
            <p:spPr>
              <a:xfrm>
                <a:off x="7567009" y="5381896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0" name="Прямоугольник 79">
                <a:extLst>
                  <a:ext uri="{FF2B5EF4-FFF2-40B4-BE49-F238E27FC236}">
                    <a16:creationId xmlns:a16="http://schemas.microsoft.com/office/drawing/2014/main" id="{DCE99385-802D-41FA-88C8-6DEE0594D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09" y="5381896"/>
                <a:ext cx="36923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/>
              <p:nvPr/>
            </p:nvSpPr>
            <p:spPr>
              <a:xfrm>
                <a:off x="2032594" y="5251054"/>
                <a:ext cx="3692376" cy="53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C5B543C3-E5A1-45A5-B753-B1795872A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94" y="5251054"/>
                <a:ext cx="3692376" cy="53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Овал 81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7664729" y="3168297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8357514" y="3529612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354850">
            <a:off x="8934094" y="3750592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5" name="5-конечная звезда 84"/>
          <p:cNvSpPr/>
          <p:nvPr/>
        </p:nvSpPr>
        <p:spPr>
          <a:xfrm>
            <a:off x="9351856" y="3960348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693814" y="4207157"/>
            <a:ext cx="1151890" cy="115189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14FD337-55E4-4C2E-893A-834B09468D48}"/>
              </a:ext>
            </a:extLst>
          </p:cNvPr>
          <p:cNvSpPr/>
          <p:nvPr/>
        </p:nvSpPr>
        <p:spPr>
          <a:xfrm rot="2652682">
            <a:off x="6900824" y="4423057"/>
            <a:ext cx="719455" cy="719455"/>
          </a:xfrm>
          <a:prstGeom prst="rect">
            <a:avLst/>
          </a:prstGeom>
          <a:noFill/>
          <a:ln w="57150">
            <a:solidFill>
              <a:srgbClr val="B020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8" name="Овал 87"/>
          <p:cNvSpPr/>
          <p:nvPr/>
        </p:nvSpPr>
        <p:spPr>
          <a:xfrm>
            <a:off x="7622184" y="4639592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462161" y="4052029"/>
            <a:ext cx="1544955" cy="154495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AE7004D5-8D5B-4F46-B738-7D981404BE4E}"/>
              </a:ext>
            </a:extLst>
          </p:cNvPr>
          <p:cNvSpPr/>
          <p:nvPr/>
        </p:nvSpPr>
        <p:spPr>
          <a:xfrm rot="20358207">
            <a:off x="1589921" y="2974434"/>
            <a:ext cx="3647440" cy="21209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05134078-1AE0-482B-A0FC-54234F6211E5}"/>
              </a:ext>
            </a:extLst>
          </p:cNvPr>
          <p:cNvSpPr/>
          <p:nvPr/>
        </p:nvSpPr>
        <p:spPr>
          <a:xfrm rot="20557770">
            <a:off x="2282071" y="3386549"/>
            <a:ext cx="2289175" cy="1241425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EF2E4FEC-3428-4945-A87A-63D77EECC26B}"/>
              </a:ext>
            </a:extLst>
          </p:cNvPr>
          <p:cNvSpPr/>
          <p:nvPr/>
        </p:nvSpPr>
        <p:spPr>
          <a:xfrm rot="20566705">
            <a:off x="2824996" y="3607529"/>
            <a:ext cx="1148080" cy="835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3" name="5-конечная звезда 92"/>
          <p:cNvSpPr/>
          <p:nvPr/>
        </p:nvSpPr>
        <p:spPr>
          <a:xfrm>
            <a:off x="3231176" y="3816332"/>
            <a:ext cx="266700" cy="276225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A95EF161-38DF-45EA-9E69-DC5B94387B3F}"/>
              </a:ext>
            </a:extLst>
          </p:cNvPr>
          <p:cNvSpPr/>
          <p:nvPr/>
        </p:nvSpPr>
        <p:spPr>
          <a:xfrm>
            <a:off x="733941" y="4344764"/>
            <a:ext cx="970915" cy="97155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5" name="Овал 94"/>
          <p:cNvSpPr/>
          <p:nvPr/>
        </p:nvSpPr>
        <p:spPr>
          <a:xfrm>
            <a:off x="1562616" y="4525739"/>
            <a:ext cx="215900" cy="215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3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0" grpId="0"/>
      <p:bldP spid="71" grpId="0"/>
      <p:bldP spid="74" grpId="0"/>
      <p:bldP spid="75" grpId="0"/>
      <p:bldP spid="78" grpId="0"/>
      <p:bldP spid="79" grpId="0"/>
      <p:bldP spid="80" grpId="0"/>
      <p:bldP spid="81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063552" y="19968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263352" y="5805264"/>
            <a:ext cx="9326880" cy="182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245064" y="1727040"/>
            <a:ext cx="27432" cy="41148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1287480" y="4250784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3829512" y="2723736"/>
            <a:ext cx="720000" cy="72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2079960" y="3315048"/>
            <a:ext cx="720000" cy="72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003504" y="3744816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5006040" y="2729832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5691840" y="1870296"/>
            <a:ext cx="720000" cy="72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V="1">
            <a:off x="473664" y="1553304"/>
            <a:ext cx="7607808" cy="2889504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269448" y="2129376"/>
            <a:ext cx="7427976" cy="2758440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9065289" y="2551217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с регуляризацией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 flipV="1">
            <a:off x="8471616" y="1745328"/>
            <a:ext cx="688848" cy="326136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9065289" y="1743037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Линейная 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V="1">
            <a:off x="8380176" y="2799012"/>
            <a:ext cx="735029" cy="422933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8387658" y="3688936"/>
            <a:ext cx="360000" cy="360000"/>
          </a:xfrm>
          <a:prstGeom prst="ellipse">
            <a:avLst/>
          </a:prstGeom>
          <a:solidFill>
            <a:srgbClr val="31DB5E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8446584" y="4637142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8841994" y="3627254"/>
            <a:ext cx="293860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Тренировочные данные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Заголовок 1">
            <a:extLst>
              <a:ext uri="{FF2B5EF4-FFF2-40B4-BE49-F238E27FC236}">
                <a16:creationId xmlns:a16="http://schemas.microsoft.com/office/drawing/2014/main" id="{8F781B74-243F-4C93-AAF1-6FD89FB6CDC4}"/>
              </a:ext>
            </a:extLst>
          </p:cNvPr>
          <p:cNvSpPr txBox="1">
            <a:spLocks/>
          </p:cNvSpPr>
          <p:nvPr/>
        </p:nvSpPr>
        <p:spPr>
          <a:xfrm>
            <a:off x="8908271" y="4537036"/>
            <a:ext cx="2715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Тестовые данные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9" grpId="0" animBg="1"/>
      <p:bldP spid="30" grpId="0" animBg="1"/>
      <p:bldP spid="31" grpId="0" animBg="1"/>
      <p:bldP spid="34" grpId="0"/>
      <p:bldP spid="36" grpId="0"/>
      <p:bldP spid="38" grpId="0" animBg="1"/>
      <p:bldP spid="39" grpId="0" animBg="1"/>
      <p:bldP spid="40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6286AB4A-19A3-4212-9BE4-B24FB2DBFC5E}"/>
              </a:ext>
            </a:extLst>
          </p:cNvPr>
          <p:cNvSpPr txBox="1">
            <a:spLocks/>
          </p:cNvSpPr>
          <p:nvPr/>
        </p:nvSpPr>
        <p:spPr>
          <a:xfrm>
            <a:off x="1199456" y="908720"/>
            <a:ext cx="446449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Ridge Regularization 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29C0E7A-2DF0-494B-B113-A66B3F0C68AD}"/>
              </a:ext>
            </a:extLst>
          </p:cNvPr>
          <p:cNvSpPr txBox="1">
            <a:spLocks/>
          </p:cNvSpPr>
          <p:nvPr/>
        </p:nvSpPr>
        <p:spPr>
          <a:xfrm>
            <a:off x="6600056" y="908720"/>
            <a:ext cx="4893977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Regularization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8008" y="1628800"/>
            <a:ext cx="5862964" cy="254976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96" y="4184875"/>
            <a:ext cx="4046240" cy="264070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628800"/>
            <a:ext cx="5795164" cy="252028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4005064"/>
            <a:ext cx="4104456" cy="2678698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991544" y="-9468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5201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2135560" y="-530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Нелепые Аналогии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27648" y="648866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https://www.rottentomatoes.com/franchise/star_wars_saga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4653136"/>
            <a:ext cx="3240360" cy="110225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1916832"/>
            <a:ext cx="3205068" cy="11818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b="14475"/>
          <a:stretch/>
        </p:blipFill>
        <p:spPr>
          <a:xfrm>
            <a:off x="8184232" y="3356992"/>
            <a:ext cx="3312368" cy="10251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52" y="4653136"/>
            <a:ext cx="3921274" cy="120759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760" y="3284984"/>
            <a:ext cx="3792146" cy="115212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760" y="1916832"/>
            <a:ext cx="3816424" cy="120224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52" y="1916832"/>
            <a:ext cx="3240360" cy="1180173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4" y="3356992"/>
            <a:ext cx="3431704" cy="103437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4" y="4653136"/>
            <a:ext cx="3312368" cy="1102047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312B2B"/>
              </a:clrFrom>
              <a:clrTo>
                <a:srgbClr val="31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908720"/>
            <a:ext cx="4361309" cy="682319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23392" y="5805264"/>
            <a:ext cx="1973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Умеренная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655840" y="5877272"/>
            <a:ext cx="2353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 на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George Lucas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544272" y="5805264"/>
            <a:ext cx="2851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Неадекватная Регуляризация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4" y="1916832"/>
            <a:ext cx="11405090" cy="39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983432" y="836712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D6A9D374-1054-4A54-814A-335BF6311A78}"/>
              </a:ext>
            </a:extLst>
          </p:cNvPr>
          <p:cNvSpPr txBox="1">
            <a:spLocks/>
          </p:cNvSpPr>
          <p:nvPr/>
        </p:nvSpPr>
        <p:spPr>
          <a:xfrm>
            <a:off x="2135560" y="73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91344" y="1340768"/>
            <a:ext cx="1214110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Простая модель, легко интерпретируется (если число признаков адекватное)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Есть регуляризация, чтобы избежать переобучения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выбора признаков в случае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могут иметь более сложные зависимости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«Выбор» модели – линейная, полиномиальная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можно обновлять новыми данными с помощью градиентного спуска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Требуется аккуратная настройка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гиперпараметров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 регуляризации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Мир в среднем сложнее</a:t>
            </a:r>
          </a:p>
        </p:txBody>
      </p:sp>
    </p:spTree>
    <p:extLst>
      <p:ext uri="{BB962C8B-B14F-4D97-AF65-F5344CB8AC3E}">
        <p14:creationId xmlns:p14="http://schemas.microsoft.com/office/powerpoint/2010/main" val="101837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-136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980728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69676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2717329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400506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15480" y="3153162"/>
            <a:ext cx="95050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Ошибаться – не страшно, главное учится на ошибках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437112"/>
            <a:ext cx="1080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Вариации на тему «разность между реальным значением и предсказанием»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тренировочных данных показывают Смещение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Метрики на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валидации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Дисперсию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343472" y="2452826"/>
            <a:ext cx="8784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Решаем задачу в 1 действие по формуле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415480" y="1412776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Сложные зависимости – за счет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A45DA2-3609-CFA3-72F3-F96017575028}"/>
              </a:ext>
            </a:extLst>
          </p:cNvPr>
          <p:cNvSpPr/>
          <p:nvPr/>
        </p:nvSpPr>
        <p:spPr>
          <a:xfrm>
            <a:off x="1055440" y="5365665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D1ABC-D58C-9419-A2CE-B4938141201D}"/>
              </a:ext>
            </a:extLst>
          </p:cNvPr>
          <p:cNvSpPr txBox="1"/>
          <p:nvPr/>
        </p:nvSpPr>
        <p:spPr>
          <a:xfrm>
            <a:off x="1487488" y="5809478"/>
            <a:ext cx="10153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Можем отбирать «полезные»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4082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8600" y="5941671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79376" y="1340768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House Prices - Advanced Regression Techniques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256" y="3742608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Predicting Molecular Properties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732" y="1704152"/>
            <a:ext cx="1447800" cy="144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1420" y="1661604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396" y="3834399"/>
            <a:ext cx="1854329" cy="1854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1420" y="4122712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723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263352" y="1700808"/>
            <a:ext cx="5328592" cy="47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6023992" y="2204864"/>
            <a:ext cx="568863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предсказать рейтинги пользователей.</a:t>
            </a:r>
          </a:p>
          <a:p>
            <a:r>
              <a:rPr lang="ru-RU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ru-RU" dirty="0" err="1">
                <a:solidFill>
                  <a:schemeClr val="bg1"/>
                </a:solidFill>
              </a:rPr>
              <a:t>Netflix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CineMatch</a:t>
            </a:r>
            <a:r>
              <a:rPr lang="ru-RU" dirty="0">
                <a:solidFill>
                  <a:schemeClr val="bg1"/>
                </a:solidFill>
              </a:rPr>
              <a:t> дает RMSE ~ 0.9514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снизить RMSE еще на 10%.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2132856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B34BB4-8A49-29A1-97A9-3B62205C4F2A}"/>
              </a:ext>
            </a:extLst>
          </p:cNvPr>
          <p:cNvSpPr/>
          <p:nvPr/>
        </p:nvSpPr>
        <p:spPr>
          <a:xfrm>
            <a:off x="1055440" y="55805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10882</TotalTime>
  <Words>2286</Words>
  <Application>Microsoft Office PowerPoint</Application>
  <PresentationFormat>Широкоэкранный</PresentationFormat>
  <Paragraphs>621</Paragraphs>
  <Slides>52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4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Мотивация</vt:lpstr>
      <vt:lpstr>Мотивация</vt:lpstr>
      <vt:lpstr>Линейная 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Рубрика Прохладные Истории</vt:lpstr>
      <vt:lpstr>Рубрика Прохладные Истории</vt:lpstr>
      <vt:lpstr>Линейная регрессия</vt:lpstr>
      <vt:lpstr>Презентация PowerPoint</vt:lpstr>
      <vt:lpstr>А если хочется нелинейную зависимость</vt:lpstr>
      <vt:lpstr>Про категориальные признаки</vt:lpstr>
      <vt:lpstr>Линейная регрессия</vt:lpstr>
      <vt:lpstr>Про Нейронки  (которые тоже «немного»  Линейные Регрессии)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Рубрика Stable Diffusion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397</cp:revision>
  <dcterms:created xsi:type="dcterms:W3CDTF">2019-05-20T04:53:11Z</dcterms:created>
  <dcterms:modified xsi:type="dcterms:W3CDTF">2023-10-08T05:28:20Z</dcterms:modified>
</cp:coreProperties>
</file>